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2" r:id="rId16"/>
    <p:sldId id="270" r:id="rId17"/>
    <p:sldId id="301" r:id="rId18"/>
    <p:sldId id="304" r:id="rId19"/>
    <p:sldId id="305" r:id="rId20"/>
    <p:sldId id="302" r:id="rId21"/>
    <p:sldId id="303" r:id="rId22"/>
    <p:sldId id="271" r:id="rId23"/>
    <p:sldId id="293" r:id="rId24"/>
    <p:sldId id="298" r:id="rId25"/>
    <p:sldId id="294" r:id="rId26"/>
    <p:sldId id="299" r:id="rId27"/>
    <p:sldId id="300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9144000" cy="5143500" type="screen16x9"/>
  <p:notesSz cx="6858000" cy="9144000"/>
  <p:embeddedFontLst>
    <p:embeddedFont>
      <p:font typeface="Oswald"/>
      <p:regular r:id="rId50"/>
      <p:bold r:id="rId51"/>
    </p:embeddedFont>
    <p:embeddedFont>
      <p:font typeface="Angsana New" panose="02020603050405020304" pitchFamily="18" charset="-34"/>
      <p:regular r:id="rId52"/>
      <p:bold r:id="rId53"/>
      <p:italic r:id="rId54"/>
      <p:boldItalic r:id="rId55"/>
    </p:embeddedFont>
    <p:embeddedFont>
      <p:font typeface="Roboto Condensed" panose="020B0604020202020204" charset="0"/>
      <p:regular r:id="rId56"/>
      <p:bold r:id="rId57"/>
      <p:italic r:id="rId58"/>
      <p:boldItalic r:id="rId59"/>
    </p:embeddedFont>
    <p:embeddedFont>
      <p:font typeface="Roboto Condensed Light" panose="020B0604020202020204" charset="0"/>
      <p:regular r:id="rId60"/>
      <p:bold r:id="rId61"/>
      <p:italic r:id="rId62"/>
      <p:boldItalic r:id="rId63"/>
    </p:embeddedFont>
    <p:embeddedFont>
      <p:font typeface="Arvo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4716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8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6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88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99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97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946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3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7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87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049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09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86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04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823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936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9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816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55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132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5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4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729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665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08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163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822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48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2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8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2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7"/>
            <a:ext cx="8661398" cy="5150587"/>
            <a:chOff x="0" y="-7087"/>
            <a:chExt cx="8661398" cy="5150587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7"/>
              <a:ext cx="5143499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1"/>
            <a:ext cx="8847501" cy="2961974"/>
            <a:chOff x="-8178042" y="-4493253"/>
            <a:chExt cx="19483597" cy="6522735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7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3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7"/>
            <a:ext cx="5480828" cy="432995"/>
            <a:chOff x="5582264" y="4646736"/>
            <a:chExt cx="5480828" cy="432995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0" y="4646736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3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algn="ctr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th"/>
              <a:t>‹#›</a:t>
            </a:fld>
            <a:endParaRPr lang="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3" y="39"/>
            <a:ext cx="7072429" cy="1327314"/>
            <a:chOff x="-3" y="39"/>
            <a:chExt cx="7072429" cy="1327314"/>
          </a:xfrm>
        </p:grpSpPr>
        <p:sp>
          <p:nvSpPr>
            <p:cNvPr id="25" name="Shape 25"/>
            <p:cNvSpPr/>
            <p:nvPr/>
          </p:nvSpPr>
          <p:spPr>
            <a:xfrm>
              <a:off x="6292648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Shape 26"/>
            <p:cNvGrpSpPr/>
            <p:nvPr/>
          </p:nvGrpSpPr>
          <p:grpSpPr>
            <a:xfrm rot="10800000" flipH="1">
              <a:off x="2" y="39"/>
              <a:ext cx="6756166" cy="1327314"/>
              <a:chOff x="-2168136" y="330075"/>
              <a:chExt cx="8650660" cy="1699506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-2168136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Shape 29"/>
            <p:cNvGrpSpPr/>
            <p:nvPr/>
          </p:nvGrpSpPr>
          <p:grpSpPr>
            <a:xfrm rot="10800000" flipH="1">
              <a:off x="-3" y="381006"/>
              <a:ext cx="7072429" cy="771743"/>
              <a:chOff x="-9092084" y="330075"/>
              <a:chExt cx="15574608" cy="1699501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Shape 32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3" name="Shape 33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Shape 34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Shape 37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47" name="Shape 47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Shape 48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Shape 51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52" name="Shape 52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Shape 54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55" name="Shape 55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Shape 56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57" name="Shape 5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60" name="Shape 60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697212" y="2635517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Shape 64"/>
          <p:cNvGrpSpPr/>
          <p:nvPr/>
        </p:nvGrpSpPr>
        <p:grpSpPr>
          <a:xfrm>
            <a:off x="0" y="-7087"/>
            <a:ext cx="8661398" cy="5150587"/>
            <a:chOff x="0" y="-7087"/>
            <a:chExt cx="8661398" cy="5150587"/>
          </a:xfrm>
        </p:grpSpPr>
        <p:sp>
          <p:nvSpPr>
            <p:cNvPr id="65" name="Shape 6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 rot="10800000" flipH="1">
              <a:off x="3517898" y="-7087"/>
              <a:ext cx="5143499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Shape 67"/>
          <p:cNvGrpSpPr/>
          <p:nvPr/>
        </p:nvGrpSpPr>
        <p:grpSpPr>
          <a:xfrm rot="10800000" flipH="1">
            <a:off x="-1" y="2924824"/>
            <a:ext cx="6589086" cy="2027267"/>
            <a:chOff x="-9894850" y="-4493253"/>
            <a:chExt cx="21200405" cy="6522739"/>
          </a:xfrm>
        </p:grpSpPr>
        <p:sp>
          <p:nvSpPr>
            <p:cNvPr id="68" name="Shape 68"/>
            <p:cNvSpPr/>
            <p:nvPr/>
          </p:nvSpPr>
          <p:spPr>
            <a:xfrm>
              <a:off x="-9894850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4782955" y="-4493253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3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Shape 83"/>
          <p:cNvGrpSpPr/>
          <p:nvPr/>
        </p:nvGrpSpPr>
        <p:grpSpPr>
          <a:xfrm>
            <a:off x="0" y="-7087"/>
            <a:ext cx="8661398" cy="5150587"/>
            <a:chOff x="0" y="-7087"/>
            <a:chExt cx="8661398" cy="5150587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10800000" flipH="1">
              <a:off x="3517898" y="-7087"/>
              <a:ext cx="5143499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Shape 86"/>
          <p:cNvGrpSpPr/>
          <p:nvPr/>
        </p:nvGrpSpPr>
        <p:grpSpPr>
          <a:xfrm rot="10800000" flipH="1">
            <a:off x="0" y="1090761"/>
            <a:ext cx="8847501" cy="2961974"/>
            <a:chOff x="-8178042" y="-4493253"/>
            <a:chExt cx="19483597" cy="6522735"/>
          </a:xfrm>
        </p:grpSpPr>
        <p:sp>
          <p:nvSpPr>
            <p:cNvPr id="87" name="Shape 87"/>
            <p:cNvSpPr/>
            <p:nvPr/>
          </p:nvSpPr>
          <p:spPr>
            <a:xfrm>
              <a:off x="-8178042" y="-4493117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782955" y="-4493253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ct val="25000"/>
              <a:buFont typeface="Arial"/>
              <a:buNone/>
            </a:pPr>
            <a:r>
              <a:rPr lang="th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grpSp>
        <p:nvGrpSpPr>
          <p:cNvPr id="91" name="Shape 9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2" name="Shape 92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Shape 93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94" name="Shape 9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Shape 96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-3" y="39"/>
            <a:ext cx="7072429" cy="1327314"/>
            <a:chOff x="-3" y="39"/>
            <a:chExt cx="7072429" cy="1327314"/>
          </a:xfrm>
        </p:grpSpPr>
        <p:sp>
          <p:nvSpPr>
            <p:cNvPr id="102" name="Shape 102"/>
            <p:cNvSpPr/>
            <p:nvPr/>
          </p:nvSpPr>
          <p:spPr>
            <a:xfrm>
              <a:off x="6292648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Shape 103"/>
            <p:cNvGrpSpPr/>
            <p:nvPr/>
          </p:nvGrpSpPr>
          <p:grpSpPr>
            <a:xfrm rot="10800000" flipH="1">
              <a:off x="2" y="39"/>
              <a:ext cx="6756166" cy="1327314"/>
              <a:chOff x="-2168136" y="330075"/>
              <a:chExt cx="8650660" cy="1699506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-2168136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Shape 106"/>
            <p:cNvGrpSpPr/>
            <p:nvPr/>
          </p:nvGrpSpPr>
          <p:grpSpPr>
            <a:xfrm rot="10800000" flipH="1">
              <a:off x="-3" y="381006"/>
              <a:ext cx="7072429" cy="771743"/>
              <a:chOff x="-9092084" y="330075"/>
              <a:chExt cx="15574608" cy="1699501"/>
            </a:xfrm>
          </p:grpSpPr>
          <p:sp>
            <p:nvSpPr>
              <p:cNvPr id="107" name="Shape 10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Shape 109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10" name="Shape 110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Shape 111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112" name="Shape 112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Shape 114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-3" y="39"/>
            <a:ext cx="7072429" cy="1327314"/>
            <a:chOff x="-3" y="39"/>
            <a:chExt cx="7072429" cy="1327314"/>
          </a:xfrm>
        </p:grpSpPr>
        <p:sp>
          <p:nvSpPr>
            <p:cNvPr id="122" name="Shape 122"/>
            <p:cNvSpPr/>
            <p:nvPr/>
          </p:nvSpPr>
          <p:spPr>
            <a:xfrm>
              <a:off x="6292648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3" name="Shape 123"/>
            <p:cNvGrpSpPr/>
            <p:nvPr/>
          </p:nvGrpSpPr>
          <p:grpSpPr>
            <a:xfrm rot="10800000" flipH="1">
              <a:off x="2" y="39"/>
              <a:ext cx="6756166" cy="1327314"/>
              <a:chOff x="-2168136" y="330075"/>
              <a:chExt cx="8650660" cy="1699506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-2168136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6" name="Shape 126"/>
            <p:cNvGrpSpPr/>
            <p:nvPr/>
          </p:nvGrpSpPr>
          <p:grpSpPr>
            <a:xfrm rot="10800000" flipH="1">
              <a:off x="-3" y="381006"/>
              <a:ext cx="7072429" cy="771743"/>
              <a:chOff x="-9092084" y="330075"/>
              <a:chExt cx="15574608" cy="1699501"/>
            </a:xfrm>
          </p:grpSpPr>
          <p:sp>
            <p:nvSpPr>
              <p:cNvPr id="127" name="Shape 12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9" name="Shape 129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30" name="Shape 130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Shape 131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Shape 134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870450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3233636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3"/>
          </p:nvPr>
        </p:nvSpPr>
        <p:spPr>
          <a:xfrm>
            <a:off x="5540648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-3" y="39"/>
            <a:ext cx="7072429" cy="1327314"/>
            <a:chOff x="-3" y="39"/>
            <a:chExt cx="7072429" cy="1327314"/>
          </a:xfrm>
        </p:grpSpPr>
        <p:sp>
          <p:nvSpPr>
            <p:cNvPr id="144" name="Shape 144"/>
            <p:cNvSpPr/>
            <p:nvPr/>
          </p:nvSpPr>
          <p:spPr>
            <a:xfrm>
              <a:off x="6292648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5" name="Shape 145"/>
            <p:cNvGrpSpPr/>
            <p:nvPr/>
          </p:nvGrpSpPr>
          <p:grpSpPr>
            <a:xfrm rot="10800000" flipH="1">
              <a:off x="2" y="39"/>
              <a:ext cx="6756166" cy="1327314"/>
              <a:chOff x="-2168136" y="330075"/>
              <a:chExt cx="8650660" cy="1699506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-2168136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 rot="10800000" flipH="1">
              <a:off x="-3" y="381006"/>
              <a:ext cx="7072429" cy="771743"/>
              <a:chOff x="-9092084" y="330075"/>
              <a:chExt cx="15574608" cy="1699501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783023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1" name="Shape 15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52" name="Shape 152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Shape 153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Shape 156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2466137" y="4472722"/>
            <a:ext cx="6686825" cy="670794"/>
            <a:chOff x="5589287" y="4472722"/>
            <a:chExt cx="6686825" cy="670794"/>
          </a:xfrm>
        </p:grpSpPr>
        <p:sp>
          <p:nvSpPr>
            <p:cNvPr id="163" name="Shape 163"/>
            <p:cNvSpPr/>
            <p:nvPr/>
          </p:nvSpPr>
          <p:spPr>
            <a:xfrm rot="10800000">
              <a:off x="5589287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Shape 164"/>
            <p:cNvGrpSpPr/>
            <p:nvPr/>
          </p:nvGrpSpPr>
          <p:grpSpPr>
            <a:xfrm flipH="1">
              <a:off x="5748895" y="4472722"/>
              <a:ext cx="6527216" cy="670794"/>
              <a:chOff x="-10101300" y="330075"/>
              <a:chExt cx="16532969" cy="1699505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-10101300" y="330080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Shape 167"/>
            <p:cNvGrpSpPr/>
            <p:nvPr/>
          </p:nvGrpSpPr>
          <p:grpSpPr>
            <a:xfrm flipH="1">
              <a:off x="5592254" y="4646736"/>
              <a:ext cx="6682918" cy="304562"/>
              <a:chOff x="-30922587" y="330075"/>
              <a:chExt cx="37293070" cy="1699567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-30922587" y="330142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4670982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h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2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48" y="4472722"/>
              <a:ext cx="2040837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6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7" y="4646736"/>
              <a:ext cx="2199862" cy="304562"/>
              <a:chOff x="-5827151" y="330075"/>
              <a:chExt cx="12276016" cy="1699567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1" y="330142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1524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fld id="{00000000-1234-1234-1234-123412341234}" type="slidenum">
              <a:rPr lang="th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th"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153750" y="810650"/>
            <a:ext cx="7392900" cy="2067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6000" u="sng" dirty="0"/>
              <a:t>Climate Change Project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223600" y="2739475"/>
            <a:ext cx="6457200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000" dirty="0">
                <a:solidFill>
                  <a:srgbClr val="FFFFFF"/>
                </a:solidFill>
              </a:rPr>
              <a:t>นายเจษฎากร	</a:t>
            </a:r>
            <a:r>
              <a:rPr lang="th" sz="2000" dirty="0" smtClean="0">
                <a:solidFill>
                  <a:srgbClr val="FFFFFF"/>
                </a:solidFill>
              </a:rPr>
              <a:t>จิรเพิ่มพูน</a:t>
            </a:r>
            <a:r>
              <a:rPr lang="th" sz="2000" dirty="0">
                <a:solidFill>
                  <a:srgbClr val="FFFFFF"/>
                </a:solidFill>
              </a:rPr>
              <a:t>ทรัพย์	</a:t>
            </a:r>
            <a:r>
              <a:rPr lang="th" sz="2000" dirty="0" smtClean="0">
                <a:solidFill>
                  <a:srgbClr val="FFFFFF"/>
                </a:solidFill>
              </a:rPr>
              <a:t>5801012630041</a:t>
            </a:r>
            <a:endParaRPr lang="th" sz="20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th" sz="2000" dirty="0">
                <a:solidFill>
                  <a:srgbClr val="FFFFFF"/>
                </a:solidFill>
              </a:rPr>
              <a:t>นายสุเมธ	</a:t>
            </a:r>
            <a:r>
              <a:rPr lang="th" sz="2000" dirty="0" smtClean="0">
                <a:solidFill>
                  <a:srgbClr val="FFFFFF"/>
                </a:solidFill>
              </a:rPr>
              <a:t>บุญญา</a:t>
            </a:r>
            <a:r>
              <a:rPr lang="th" sz="2000" dirty="0">
                <a:solidFill>
                  <a:srgbClr val="FFFFFF"/>
                </a:solidFill>
              </a:rPr>
              <a:t>	</a:t>
            </a:r>
            <a:r>
              <a:rPr lang="en-US" sz="2000" dirty="0" smtClean="0">
                <a:solidFill>
                  <a:srgbClr val="FFFFFF"/>
                </a:solidFill>
              </a:rPr>
              <a:t>	</a:t>
            </a:r>
            <a:r>
              <a:rPr lang="th" sz="2000" dirty="0" smtClean="0">
                <a:solidFill>
                  <a:srgbClr val="FFFFFF"/>
                </a:solidFill>
              </a:rPr>
              <a:t>5801012630181</a:t>
            </a:r>
            <a:endParaRPr lang="th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การเลือก Measurement ที่ต้องการ plot 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263" y="1505424"/>
            <a:ext cx="4622975" cy="32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23000" y="2120112"/>
            <a:ext cx="1909800" cy="20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/>
              <a:t>Measurement - ใช้เลือกตัวแปรสำหรับ plot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th"/>
              <a:t>Map - ใช้แสดงแผนที่ที่ทำการ plot แล้ว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th"/>
              <a:t>Graph - ใช้แสดงค่า Indice ที่เก็บไว้ในไฟล์ นำมาแสดงเป็น Graph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122725" y="529675"/>
            <a:ext cx="1909800" cy="17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Time - ใช้สำหรับเลือกช่วงเวลาในการ plot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th"/>
              <a:t>Setting - ใช้เลือกการแสดงข้อมูลบน map เช่น ความละเอียด และลักษณะของการ plot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122725" y="2591700"/>
            <a:ext cx="1909800" cy="18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Edge - ใช้สำหรับเลือกพิกัดในการ plot รวมไปถึงค่า Max Min Avg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th"/>
              <a:t>Indices - ใช้แสดงข้อมูล Indices ทั้งในรูปแบบของ map และ graph</a:t>
            </a:r>
          </a:p>
        </p:txBody>
      </p:sp>
      <p:sp>
        <p:nvSpPr>
          <p:cNvPr id="276" name="Shape 276"/>
          <p:cNvSpPr/>
          <p:nvPr/>
        </p:nvSpPr>
        <p:spPr>
          <a:xfrm rot="1261245">
            <a:off x="1972958" y="2236643"/>
            <a:ext cx="367989" cy="23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 rot="8540800">
            <a:off x="6182785" y="1753780"/>
            <a:ext cx="952229" cy="2382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 rot="10798668">
            <a:off x="6306723" y="3400106"/>
            <a:ext cx="774300" cy="2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565275" y="1207050"/>
            <a:ext cx="2300100" cy="164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การ Plot map แบบปกติ ซึ่งไม่ได้เลือกช่วงเวลาและ Option เพิ่มเติม โดยลักษณะการ Plot จะถูกตั้งไว้ที่ Curve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การเลือกองค์ประกอบเพิ่มเติมสำหรับการ plot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49" y="1449649"/>
            <a:ext cx="4773050" cy="341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076" y="2984699"/>
            <a:ext cx="1606973" cy="164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Shape 287"/>
          <p:cNvCxnSpPr/>
          <p:nvPr/>
        </p:nvCxnSpPr>
        <p:spPr>
          <a:xfrm>
            <a:off x="4502300" y="2202375"/>
            <a:ext cx="1282500" cy="1003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8" name="Shape 288"/>
          <p:cNvCxnSpPr/>
          <p:nvPr/>
        </p:nvCxnSpPr>
        <p:spPr>
          <a:xfrm>
            <a:off x="4808975" y="2202375"/>
            <a:ext cx="2523000" cy="82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957200"/>
            <a:ext cx="5036000" cy="36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>
            <a:spLocks noGrp="1"/>
          </p:cNvSpPr>
          <p:nvPr>
            <p:ph type="body" idx="4294967295"/>
          </p:nvPr>
        </p:nvSpPr>
        <p:spPr>
          <a:xfrm>
            <a:off x="6634925" y="302050"/>
            <a:ext cx="2300100" cy="249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การ Plot map แบบเลือกตำแหน่ง latitude และ longitude เอง รวมไปถึง กำหนดค่า plot เป็น max เลือกช่วงการแสดงเป็น 1 ปี ลักษณะการ plot เป็นแบบ Grid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375" y="2801650"/>
            <a:ext cx="1750757" cy="1800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Shape 296"/>
          <p:cNvCxnSpPr/>
          <p:nvPr/>
        </p:nvCxnSpPr>
        <p:spPr>
          <a:xfrm>
            <a:off x="4112000" y="1770250"/>
            <a:ext cx="1784100" cy="1254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7" name="Shape 297"/>
          <p:cNvCxnSpPr>
            <a:endCxn id="295" idx="0"/>
          </p:cNvCxnSpPr>
          <p:nvPr/>
        </p:nvCxnSpPr>
        <p:spPr>
          <a:xfrm>
            <a:off x="4767254" y="1784050"/>
            <a:ext cx="1993499" cy="101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99" y="1023175"/>
            <a:ext cx="5098325" cy="36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000" y="2717200"/>
            <a:ext cx="1741274" cy="179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body" idx="4294967295"/>
          </p:nvPr>
        </p:nvSpPr>
        <p:spPr>
          <a:xfrm>
            <a:off x="6704600" y="133975"/>
            <a:ext cx="2300100" cy="249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การ Plot map แบบเลือกตำแหน่ง latitude และ longitude เอง รวมไปถึง กำหนดค่า plot เป็น avg เลือกช่วงการแสดงเป็น 1 ปี ลักษณะการ plot เป็นแบบ Grid ความละเอียด medium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4209575" y="1826000"/>
            <a:ext cx="1700700" cy="11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6" name="Shape 306"/>
          <p:cNvCxnSpPr>
            <a:endCxn id="303" idx="0"/>
          </p:cNvCxnSpPr>
          <p:nvPr/>
        </p:nvCxnSpPr>
        <p:spPr>
          <a:xfrm>
            <a:off x="4878737" y="1840000"/>
            <a:ext cx="1869899" cy="87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การเลือก plot indice ต่างๆจากไฟล์ Json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" y="1520725"/>
            <a:ext cx="4697449" cy="33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l="59251" t="47674" r="24846" b="20859"/>
          <a:stretch/>
        </p:blipFill>
        <p:spPr>
          <a:xfrm>
            <a:off x="5387349" y="2202350"/>
            <a:ext cx="1491624" cy="16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7039200" y="613325"/>
            <a:ext cx="1965600" cy="202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ในส่วนของ Indice นั้นจะทำการอ่านค่าตาม key ที่กำหนดไว้ใน Json เพื่อนำมาใช้ Plot ในรูปแบบที่เราต้องการ</a:t>
            </a:r>
          </a:p>
        </p:txBody>
      </p:sp>
      <p:cxnSp>
        <p:nvCxnSpPr>
          <p:cNvPr id="315" name="Shape 315"/>
          <p:cNvCxnSpPr/>
          <p:nvPr/>
        </p:nvCxnSpPr>
        <p:spPr>
          <a:xfrm flipH="1">
            <a:off x="4571950" y="2230250"/>
            <a:ext cx="836400" cy="132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6" name="Shape 316"/>
          <p:cNvCxnSpPr/>
          <p:nvPr/>
        </p:nvCxnSpPr>
        <p:spPr>
          <a:xfrm flipH="1">
            <a:off x="5254875" y="3847175"/>
            <a:ext cx="167400" cy="101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327349"/>
            <a:ext cx="7774922" cy="3563149"/>
          </a:xfrm>
        </p:spPr>
        <p:txBody>
          <a:bodyPr anchor="t"/>
          <a:lstStyle/>
          <a:p>
            <a:pPr indent="0">
              <a:buNone/>
            </a:pPr>
            <a:r>
              <a:rPr lang="th-TH" sz="1800" dirty="0" smtClean="0"/>
              <a:t>ในส่วนของ </a:t>
            </a:r>
            <a:r>
              <a:rPr lang="en-US" sz="1800" dirty="0" smtClean="0"/>
              <a:t>Indices </a:t>
            </a:r>
            <a:r>
              <a:rPr lang="th-TH" sz="1800" dirty="0" smtClean="0"/>
              <a:t>ที่สามารถเลือกมาแสดงนั้นมี 6 ตัว ดังนี้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Frost Days 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จำนวนวันในแต่ละปีที่มีค่าอุณหภูมิต่ำสุดต่อวันน้อยกว่า 0 องศาเซลเซียส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Summer Days 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จำนวนวันในแต่ละปีที่มีค่าอุณหภูมิสูงสุดต่อวันมากกว่า 25 องศาเซลเซียส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Icing Days 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จำนวนวันในแต่ละปีที่มีค่าอุณหภูมิสูงสุดต่อ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วันน้อย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กว่า 0 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องศาเซลเซียส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Tropical Nights 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จำนวนวันในแต่ละปีที่มีค่าอุณหภูมิต่ำสุดต่อ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วันมากกว่า 2</a:t>
            </a: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0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องศาเซลเซียส</a:t>
            </a:r>
            <a:endParaRPr lang="en-US" sz="18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R10mm 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จำนวนวันที่มีปริมาณของหยาดน้ำฟ้าต่อวันตั้งแต่ 10 </a:t>
            </a: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mm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ขึ้นไป</a:t>
            </a:r>
            <a:endParaRPr lang="en-US" sz="1800" dirty="0" smtClean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R20mm 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จำนวนวันที่มีปริมาณของหยาดน้ำฟ้าต่อ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วัน</a:t>
            </a:r>
            <a:r>
              <a:rPr lang="th-TH" sz="18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ตั้งแต่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0 </a:t>
            </a:r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mm</a:t>
            </a:r>
            <a:r>
              <a:rPr lang="th-TH" sz="1800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ขึ้นไป</a:t>
            </a:r>
            <a:endParaRPr lang="th-TH" sz="18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" name="Shape 3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การเลือก plot indice ต่างๆจากไฟล์ Json</a:t>
            </a:r>
          </a:p>
        </p:txBody>
      </p:sp>
    </p:spTree>
    <p:extLst>
      <p:ext uri="{BB962C8B-B14F-4D97-AF65-F5344CB8AC3E}">
        <p14:creationId xmlns:p14="http://schemas.microsoft.com/office/powerpoint/2010/main" val="17772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Frost Days ในรูปแบบของ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573774"/>
            <a:ext cx="4294599" cy="3321235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Summer </a:t>
            </a:r>
            <a:r>
              <a:rPr lang="th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 </a:t>
            </a: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554665"/>
            <a:ext cx="4299307" cy="332487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Icing </a:t>
            </a:r>
            <a:r>
              <a:rPr lang="th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 </a:t>
            </a: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57837"/>
            <a:ext cx="4476916" cy="346223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Tropical Nights </a:t>
            </a:r>
            <a:r>
              <a:rPr lang="th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</a:t>
            </a: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47563"/>
            <a:ext cx="4491822" cy="3473758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Climate Change คืออะไร??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33275" y="1327350"/>
            <a:ext cx="8330400" cy="345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Climate Change คือโปรแกรมสำหรับตรวจสอบข้อมูลสภาพอากาศเช่น อุณหภูมิ, ประมาณความชื้นในอากาศ และทำการคาดการณ์ข้อมูลในอนาคตว่าจะมีสภาพเป็นเช่นไร</a:t>
            </a:r>
          </a:p>
        </p:txBody>
      </p:sp>
      <p:pic>
        <p:nvPicPr>
          <p:cNvPr id="198" name="Shape 198" descr="model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78" y="2502765"/>
            <a:ext cx="2724325" cy="21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695239" y="4779989"/>
            <a:ext cx="5496672" cy="3372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100" dirty="0"/>
              <a:t>http://news21.com/story/2008/08/29/climate_models_forecasting_for_local-rs0oa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R10mm </a:t>
            </a:r>
            <a:r>
              <a:rPr lang="th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</a:t>
            </a: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60887"/>
            <a:ext cx="4501166" cy="3480984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 plot indices แบบ Graph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988600" y="917669"/>
            <a:ext cx="3155400" cy="30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เลือกการ plot Indices ของ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R20mm </a:t>
            </a:r>
            <a:r>
              <a:rPr lang="th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</a:t>
            </a:r>
            <a:r>
              <a:rPr lang="th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รูปแบบของ Graph โดยในที่นี้เป็นข้อมูลแบบ Annual ที่แสดง ซึ่งมีจำนวนสูงสุดคือ 10 ปี แบ่งกราฟเป็น 2 เส้นคือ เส้นของข้อมูล และเส้นของ Trend ซึ่งเป็นเส้นที่ใช้บอกแนวโน้มของข้อมูลว่า ในอนาคตค่าที่ได้จะสูงขึ้นหรือลดลง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437289"/>
            <a:ext cx="4507738" cy="348606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189140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027900" y="1479800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Frost Days ในรูปแบบของ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99" y="1479800"/>
            <a:ext cx="4697449" cy="33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>
            <a:off x="5324460" y="4058292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418586"/>
            <a:ext cx="4542577" cy="3513010"/>
          </a:xfrm>
          <a:prstGeom prst="rect">
            <a:avLst/>
          </a:prstGeom>
        </p:spPr>
      </p:pic>
      <p:sp>
        <p:nvSpPr>
          <p:cNvPr id="5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sp>
        <p:nvSpPr>
          <p:cNvPr id="6" name="Shape 329"/>
          <p:cNvSpPr txBox="1">
            <a:spLocks noGrp="1"/>
          </p:cNvSpPr>
          <p:nvPr>
            <p:ph type="body" idx="1"/>
          </p:nvPr>
        </p:nvSpPr>
        <p:spPr>
          <a:xfrm>
            <a:off x="5873788" y="1592816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</a:t>
            </a:r>
            <a:r>
              <a:rPr lang="en-US" sz="1800" dirty="0" smtClean="0"/>
              <a:t>Summer </a:t>
            </a:r>
            <a:r>
              <a:rPr lang="th" sz="1800" dirty="0" smtClean="0"/>
              <a:t>Days </a:t>
            </a:r>
            <a:r>
              <a:rPr lang="th" sz="1800" dirty="0"/>
              <a:t>ในรูปแบบของ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sp>
        <p:nvSpPr>
          <p:cNvPr id="7" name="Left Arrow 6"/>
          <p:cNvSpPr/>
          <p:nvPr/>
        </p:nvSpPr>
        <p:spPr>
          <a:xfrm>
            <a:off x="5356852" y="4130211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1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64" y="1438967"/>
            <a:ext cx="4594995" cy="3553547"/>
          </a:xfrm>
          <a:prstGeom prst="rect">
            <a:avLst/>
          </a:prstGeom>
        </p:spPr>
      </p:pic>
      <p:sp>
        <p:nvSpPr>
          <p:cNvPr id="5" name="Shape 329"/>
          <p:cNvSpPr txBox="1">
            <a:spLocks noGrp="1"/>
          </p:cNvSpPr>
          <p:nvPr>
            <p:ph type="body" idx="1"/>
          </p:nvPr>
        </p:nvSpPr>
        <p:spPr>
          <a:xfrm>
            <a:off x="5873788" y="1592816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</a:t>
            </a:r>
            <a:r>
              <a:rPr lang="en-US" sz="1800" dirty="0" smtClean="0"/>
              <a:t>Icing </a:t>
            </a:r>
            <a:r>
              <a:rPr lang="th" sz="1800" dirty="0" smtClean="0"/>
              <a:t>Days </a:t>
            </a:r>
            <a:r>
              <a:rPr lang="th" sz="1800" dirty="0"/>
              <a:t>ในรูปแบบของ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sp>
        <p:nvSpPr>
          <p:cNvPr id="7" name="Left Arrow 6"/>
          <p:cNvSpPr/>
          <p:nvPr/>
        </p:nvSpPr>
        <p:spPr>
          <a:xfrm>
            <a:off x="5324459" y="4161033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69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" y="1484453"/>
            <a:ext cx="4430835" cy="3426593"/>
          </a:xfrm>
          <a:prstGeom prst="rect">
            <a:avLst/>
          </a:prstGeom>
        </p:spPr>
      </p:pic>
      <p:sp>
        <p:nvSpPr>
          <p:cNvPr id="6" name="Shape 329"/>
          <p:cNvSpPr txBox="1">
            <a:spLocks noGrp="1"/>
          </p:cNvSpPr>
          <p:nvPr>
            <p:ph type="body" idx="1"/>
          </p:nvPr>
        </p:nvSpPr>
        <p:spPr>
          <a:xfrm>
            <a:off x="5873788" y="1592816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</a:t>
            </a:r>
            <a:r>
              <a:rPr lang="en-US" sz="1800" dirty="0" smtClean="0"/>
              <a:t>Tropical Nights </a:t>
            </a:r>
            <a:r>
              <a:rPr lang="th" sz="1800" dirty="0" smtClean="0"/>
              <a:t>ใน</a:t>
            </a:r>
            <a:r>
              <a:rPr lang="th" sz="1800" dirty="0"/>
              <a:t>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sp>
        <p:nvSpPr>
          <p:cNvPr id="7" name="Left Arrow 6"/>
          <p:cNvSpPr/>
          <p:nvPr/>
        </p:nvSpPr>
        <p:spPr>
          <a:xfrm>
            <a:off x="5252541" y="4119937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7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417834"/>
            <a:ext cx="4528287" cy="3501958"/>
          </a:xfrm>
          <a:prstGeom prst="rect">
            <a:avLst/>
          </a:prstGeom>
        </p:spPr>
      </p:pic>
      <p:sp>
        <p:nvSpPr>
          <p:cNvPr id="5" name="Shape 329"/>
          <p:cNvSpPr txBox="1">
            <a:spLocks noGrp="1"/>
          </p:cNvSpPr>
          <p:nvPr>
            <p:ph type="body" idx="1"/>
          </p:nvPr>
        </p:nvSpPr>
        <p:spPr>
          <a:xfrm>
            <a:off x="5873788" y="1592816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</a:t>
            </a:r>
            <a:r>
              <a:rPr lang="en-US" sz="1800" dirty="0" smtClean="0"/>
              <a:t>R10mm </a:t>
            </a:r>
            <a:r>
              <a:rPr lang="th" sz="1800" dirty="0" smtClean="0"/>
              <a:t>ใน</a:t>
            </a:r>
            <a:r>
              <a:rPr lang="th" sz="1800" dirty="0"/>
              <a:t>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sp>
        <p:nvSpPr>
          <p:cNvPr id="6" name="Left Arrow 5"/>
          <p:cNvSpPr/>
          <p:nvPr/>
        </p:nvSpPr>
        <p:spPr>
          <a:xfrm>
            <a:off x="5260368" y="4109663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5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>
                <a:solidFill>
                  <a:schemeClr val="lt1"/>
                </a:solidFill>
              </a:rPr>
              <a:t>การ plot indices แบบ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" y="1409009"/>
            <a:ext cx="4554962" cy="3522587"/>
          </a:xfrm>
          <a:prstGeom prst="rect">
            <a:avLst/>
          </a:prstGeom>
        </p:spPr>
      </p:pic>
      <p:sp>
        <p:nvSpPr>
          <p:cNvPr id="5" name="Shape 329"/>
          <p:cNvSpPr txBox="1">
            <a:spLocks noGrp="1"/>
          </p:cNvSpPr>
          <p:nvPr>
            <p:ph type="body" idx="1"/>
          </p:nvPr>
        </p:nvSpPr>
        <p:spPr>
          <a:xfrm>
            <a:off x="5873788" y="1592816"/>
            <a:ext cx="2488800" cy="242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เลือกการ plot Indices ของ </a:t>
            </a:r>
            <a:r>
              <a:rPr lang="en-US" sz="1800" dirty="0" smtClean="0"/>
              <a:t>R20mm </a:t>
            </a:r>
            <a:r>
              <a:rPr lang="th" sz="1800" dirty="0" smtClean="0"/>
              <a:t>ใน</a:t>
            </a:r>
            <a:r>
              <a:rPr lang="th" sz="1800" dirty="0"/>
              <a:t>รูปแบบของ Map โดยในที่นี้เป็นข้อมูลแบบ Daily ที่แสดง ซึ่งมีจำนวนสูงสุดคือ 3652 วัน</a:t>
            </a:r>
          </a:p>
        </p:txBody>
      </p:sp>
      <p:sp>
        <p:nvSpPr>
          <p:cNvPr id="6" name="Left Arrow 5"/>
          <p:cNvSpPr/>
          <p:nvPr/>
        </p:nvSpPr>
        <p:spPr>
          <a:xfrm>
            <a:off x="5422417" y="4112638"/>
            <a:ext cx="451371" cy="1541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13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400" dirty="0" smtClean="0"/>
              <a:t>การเปรียบเทียบข้อมูล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695" y="1458929"/>
            <a:ext cx="5196106" cy="630316"/>
          </a:xfrm>
        </p:spPr>
        <p:txBody>
          <a:bodyPr/>
          <a:lstStyle/>
          <a:p>
            <a:r>
              <a:rPr lang="en-US" dirty="0" err="1" smtClean="0"/>
              <a:t>RClimDex</a:t>
            </a:r>
            <a:r>
              <a:rPr lang="en-US" dirty="0" smtClean="0"/>
              <a:t> </a:t>
            </a:r>
            <a:r>
              <a:rPr lang="th-TH" dirty="0" smtClean="0"/>
              <a:t>เป็น </a:t>
            </a:r>
            <a:r>
              <a:rPr lang="en-US" dirty="0" smtClean="0"/>
              <a:t>tool </a:t>
            </a:r>
            <a:r>
              <a:rPr lang="th-TH" dirty="0" smtClean="0"/>
              <a:t>ที่ใช้ในการหา </a:t>
            </a:r>
            <a:r>
              <a:rPr lang="en-US" dirty="0" smtClean="0"/>
              <a:t>Indices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768" y="2253631"/>
            <a:ext cx="3738135" cy="21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3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6" y="1263722"/>
            <a:ext cx="3738135" cy="215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81" y="2722810"/>
            <a:ext cx="4159110" cy="185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65" y="409277"/>
            <a:ext cx="2713502" cy="19185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876764" y="1263722"/>
            <a:ext cx="2537717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12034" y="1263722"/>
            <a:ext cx="138538" cy="1561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400" dirty="0" err="1"/>
              <a:t>RClimDex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5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ที่มาและความสำคัญของ Project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94175" y="1467100"/>
            <a:ext cx="7920360" cy="312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buNone/>
            </a:pPr>
            <a:r>
              <a:rPr lang="th" sz="1800" dirty="0">
                <a:latin typeface="Arial"/>
                <a:ea typeface="Arial"/>
                <a:cs typeface="Arial"/>
                <a:sym typeface="Arial"/>
              </a:rPr>
              <a:t>เนื่องจากในปัจจุบัน คนเราต้องออกเดินทางไปทำงาน หรือทำกิจกรรมนอกสถานที่เป็นประจำ ซึ่งบางสถานการณ์นั้นเราก็ไม่สามารถหลีกเลี่ยงได้ เราจึงจำเป็นต้องเตรียมพร้อมเสมอโดยการตรวจสอบข้อมูลของสภาพอากาศเพื่อเตรียมการป้องกันล่วงหน้า หรือเพื่อเป็นข้อมูลประกอบการตัดสินใจในการทำงานหรือการเดินทางต่างๆ จึงเป็นที่มาของ Weather Forecast หรือการพยากรณ์สภาพอากาศ และได้มีการพัฒนามาอย่างต่อเนื่อง กลุ่มของเราจึงได้ทำการออกแบบ Climate Change Program ขึ้นเพื่อทดลองการทำงานของการแสดงข้อมูลของสภาพอากาศในแต่ละช่วงเวลาเพื่อตรวจสอบและหาแนวโน้มของข้อมูลสภาพอากาศในอนาค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073776" y="2094002"/>
            <a:ext cx="3657600" cy="2519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RClimDex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6" y="1263722"/>
            <a:ext cx="3738135" cy="215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92" t="14733" r="2747" b="65172"/>
          <a:stretch/>
        </p:blipFill>
        <p:spPr>
          <a:xfrm>
            <a:off x="4798031" y="557737"/>
            <a:ext cx="1150706" cy="12020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948683" y="1479479"/>
            <a:ext cx="2065106" cy="1304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67" y="2232591"/>
            <a:ext cx="1471214" cy="1103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19" y="2265451"/>
            <a:ext cx="1425258" cy="1068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5" y="3414430"/>
            <a:ext cx="1338023" cy="10035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609690" y="1664413"/>
            <a:ext cx="174661" cy="4295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14180" y="1220277"/>
            <a:ext cx="4316803" cy="2960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087916" y="4224679"/>
            <a:ext cx="1569330" cy="6303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mtClean="0"/>
              <a:t>RClimDex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34342" y="4224679"/>
            <a:ext cx="2770121" cy="6303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 smtClean="0"/>
              <a:t>Climate Change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3" y="1442776"/>
            <a:ext cx="3524853" cy="2643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9" y="1455586"/>
            <a:ext cx="4308073" cy="266386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400" dirty="0" smtClean="0"/>
              <a:t>R10mm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63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714180" y="1220277"/>
            <a:ext cx="4316803" cy="2960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0" y="1455587"/>
            <a:ext cx="4308074" cy="2663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7" y="1410044"/>
            <a:ext cx="3499822" cy="2624868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87916" y="4224679"/>
            <a:ext cx="1569330" cy="630316"/>
          </a:xfrm>
        </p:spPr>
        <p:txBody>
          <a:bodyPr/>
          <a:lstStyle/>
          <a:p>
            <a:r>
              <a:rPr lang="en-US" dirty="0" err="1" smtClean="0"/>
              <a:t>RClimDex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034342" y="4224679"/>
            <a:ext cx="2770121" cy="6303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 smtClean="0"/>
              <a:t>Climate Change App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400" dirty="0" smtClean="0"/>
              <a:t>R20mm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91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400" dirty="0" err="1" smtClean="0"/>
              <a:t>Icclim</a:t>
            </a:r>
            <a:r>
              <a:rPr lang="en-US" sz="2400" dirty="0"/>
              <a:t> &amp; Panoply</a:t>
            </a:r>
          </a:p>
        </p:txBody>
      </p:sp>
      <p:pic>
        <p:nvPicPr>
          <p:cNvPr id="1026" name="Picture 2" descr="https://www.giss.nasa.gov/tools/panoply/panoply_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436523"/>
            <a:ext cx="4139023" cy="232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26"/>
          <p:cNvSpPr txBox="1"/>
          <p:nvPr/>
        </p:nvSpPr>
        <p:spPr>
          <a:xfrm>
            <a:off x="1762292" y="4745654"/>
            <a:ext cx="3036893" cy="4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https://www.giss.nasa.gov/tools/panoply/panoply_400.jpg</a:t>
            </a:r>
            <a:endParaRPr lang="th" sz="1200" dirty="0">
              <a:latin typeface="Angsana New" panose="02020603050405020304" pitchFamily="18" charset="-34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1028" name="Picture 4" descr="https://www.giss.nasa.gov/tools/panoply/panoply_400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75" y="16594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26"/>
          <p:cNvSpPr txBox="1"/>
          <p:nvPr/>
        </p:nvSpPr>
        <p:spPr>
          <a:xfrm>
            <a:off x="5044611" y="3244790"/>
            <a:ext cx="3036893" cy="4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https://www.giss.nasa.gov/tools/panoply/panoply_400_icon.png</a:t>
            </a:r>
            <a:endParaRPr lang="th" sz="1200" dirty="0">
              <a:latin typeface="Angsana New" panose="02020603050405020304" pitchFamily="18" charset="-34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541968" cy="1210367"/>
          </a:xfrm>
        </p:spPr>
        <p:txBody>
          <a:bodyPr/>
          <a:lstStyle/>
          <a:p>
            <a:r>
              <a:rPr lang="en-US" dirty="0" err="1" smtClean="0"/>
              <a:t>Icclim</a:t>
            </a:r>
            <a:r>
              <a:rPr lang="th-TH" dirty="0" smtClean="0"/>
              <a:t> </a:t>
            </a:r>
            <a:r>
              <a:rPr lang="en-US" dirty="0" smtClean="0"/>
              <a:t>-&gt; ‘filename.nc’</a:t>
            </a:r>
          </a:p>
          <a:p>
            <a:r>
              <a:rPr lang="en-US" dirty="0"/>
              <a:t>‘</a:t>
            </a:r>
            <a:r>
              <a:rPr lang="en-US" dirty="0" smtClean="0"/>
              <a:t>filename.nc’ -&gt; Panoply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1" y="1379521"/>
            <a:ext cx="4229636" cy="2999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75" y="962776"/>
            <a:ext cx="4375242" cy="3292865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7188" y="4378930"/>
            <a:ext cx="2770121" cy="6303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37160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182880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28600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274320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20040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365760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 smtClean="0"/>
              <a:t>Climate Change App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087916" y="4224679"/>
            <a:ext cx="1569330" cy="630316"/>
          </a:xfrm>
        </p:spPr>
        <p:txBody>
          <a:bodyPr/>
          <a:lstStyle/>
          <a:p>
            <a:r>
              <a:rPr lang="en-US" dirty="0" smtClean="0"/>
              <a:t>Panoply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US" sz="2400" dirty="0" err="1" smtClean="0"/>
              <a:t>Icclim</a:t>
            </a:r>
            <a:r>
              <a:rPr lang="en-US" sz="2400" dirty="0"/>
              <a:t> &amp; Panoply</a:t>
            </a:r>
          </a:p>
        </p:txBody>
      </p:sp>
    </p:spTree>
    <p:extLst>
      <p:ext uri="{BB962C8B-B14F-4D97-AF65-F5344CB8AC3E}">
        <p14:creationId xmlns:p14="http://schemas.microsoft.com/office/powerpoint/2010/main" val="26526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468700" y="1327350"/>
            <a:ext cx="81162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0"/>
              </a:spcBef>
              <a:buNone/>
            </a:pPr>
            <a:r>
              <a:rPr lang="th" sz="1800"/>
              <a:t>ในการพัฒนาโปรแกรมส่วนแรกนั้นได้ทดลองใช้ Tkinter ในการออกแบบ GUI แต่เนื่องจาก Tkinter มีข้อจำกัดในการทำงานที่มากทำให้เกิดปัญหาต่อการพัฒนาดังนี้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การสร้าง Frame สำหรับออกแบบ GUI นั้นซับซ้อนและแก้ไขได้ยาก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การปรับขนาดหน้าจอหรือ Resizable นั้นทำได้ยากเนื่องจากการวางตำแหน่งของ Frame นั้นต้องกำหนดตามแกน x,y ทำให้ตัว GUI มีรูปร่างผิดเพี้ยนไปเมื่อทำการปรับขนาด จึงต้อง fix window size 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th" sz="1800"/>
              <a:t>การเพิ่มเติม Widget ลงไปในนั้นทำได้ค่อนข้างยากเนื่องจากการ fix size ทำให้ขอบเขตของจอน้อยลง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5414875" y="1542825"/>
            <a:ext cx="3576900" cy="293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 dirty="0"/>
              <a:t>จากภาพโปรแกรมข้างต้นจะพบว่า Frame ที่ออกแบบมาสำหรับเลือก Measurement ต่างๆนั้น ค่อนข้างแออัดเนื่องจากมีพื้นที่ที่จำกัดและตัว Scrollbar ที่ใช้สำหรับเลือกข้อมูลนั้นใช้งานได้ยาก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5" y="1498775"/>
            <a:ext cx="5036048" cy="30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5846550" y="1598725"/>
            <a:ext cx="30615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ในส่วนของการแก้ไขนั้น เราได้ทำการเปลี่ยน Platform ที่สร้าง GUI จาก Tkinter เป็น PyQt ซึ่งให้ผลตรงกับที่เราต้องการ และการทำงานที่ง่าย ทำให้สามารถออกแบบ Widget เพิ่มเติมได้และยังสามารถตกแต่งตัว GUI ให้สวยงามน่าให้ได้อีกด้วย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4" y="1537112"/>
            <a:ext cx="4609399" cy="32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5858900" y="1537050"/>
            <a:ext cx="28863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0"/>
              </a:spcBef>
              <a:buNone/>
            </a:pPr>
            <a:r>
              <a:rPr lang="th" sz="1800"/>
              <a:t>ปัญหาต่อมาที่พบคือการ generate ข้อมูลออกมาจาก ncfile โดยแบ่ง Daily , Monthly และ Annual นั้นมีความเพี้ยนขอข้อมูลเกิดขึ้น คือ วันที่ทำการนับนั้นเกิดการเลื่อนทำให้ข้อมูลคลาดเคลื่อนเช่น ข้อมูลที่ใช้ในการเฉลี่ย และข้อมูลที่ใช้ในการสร้าง Indices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99" y="1574349"/>
            <a:ext cx="5109700" cy="30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1511149"/>
            <a:ext cx="5143498" cy="30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894434" y="2291181"/>
            <a:ext cx="206400" cy="183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996722" y="3835944"/>
            <a:ext cx="206400" cy="183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5858900" y="1537050"/>
            <a:ext cx="29022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th" sz="1800"/>
              <a:t>หากสังเกตที่วงกลมจะพบว่า ปี 1958 นั้นไม่ใช่ leap year จึงไม่ควรจะมี 366 วัน และปี 1967 ควรจะมีข้อมูลวันเต็มๆอยู่ที่ 365 วัน แต่กลับมีเพียง 364 วันเท่านั้นที่แสดงขึ้นมา แสดงว่าการลำดับข้อมูลที่ใช้ในการคิด Indices และ Average ไม่ถูกต้อง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 dirty="0"/>
              <a:t>องค์ประกอบของโปรแกรม</a:t>
            </a:r>
          </a:p>
        </p:txBody>
      </p:sp>
      <p:pic>
        <p:nvPicPr>
          <p:cNvPr id="211" name="Shape 211" descr="logo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75" y="1686987"/>
            <a:ext cx="3575565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75" y="2981399"/>
            <a:ext cx="2394225" cy="1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500" y="1348203"/>
            <a:ext cx="2723949" cy="130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837" y="3045174"/>
            <a:ext cx="1892325" cy="135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4300" y="2775424"/>
            <a:ext cx="15621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041775" y="1351950"/>
            <a:ext cx="2830200" cy="219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ปัญหาในส่วนนี้เกิดขึ้นจากการนับจำนวนวันที่ผิดพลาดของเงื่อนไขใน Program เนื่องจากเงื่อนไขไม่ครอบคลุมการทำงานและตรวจสอบไม่ครบ ทำให้มีข้อมูลที่ตกหล่นหรือเกินไป 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00" y="1640275"/>
            <a:ext cx="5338525" cy="16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371000" y="3605375"/>
            <a:ext cx="7110000" cy="131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จากโค้ดด้านบนตรงส่วนการ count นั้นก่อนเข้าเงื่อนไข ได้ทำการนับค่าเกินจำนวนที่ควรจะเป็นเพราะอยู่นอกเงื่อนไขเช่น เมื่อ i = 30 ค่า count ควรจะหยุดที่ 31 แต่เนื่องจาก 30 ยังไม่เข้าเงื่อนไขที่เปลี่ยนเดือนเมื่อ i =31 ค่า count จึงเกินมา 1 ค่า และทำให้ข้อมูลเดือนเพี้ยนไปก่อนที่จะคิดเดือนใหม่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4774350" y="1511025"/>
            <a:ext cx="3826800" cy="295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ได้ทำการแก้ไขโดยปรับให้การเพิ่มค่านั้นอยู่ในเงื่อนไข if else ทั้งหมด เพื่อป้องกันการอัพเดตค่าที่เกินเงื่อนไข และตรวจสอบข้อมูลตัวสุดท้ายเพื่อป้องกันการตกหล่นของข้อมูล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1511012"/>
            <a:ext cx="3932874" cy="26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5180425" y="2184042"/>
            <a:ext cx="3292200" cy="127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th" sz="1800"/>
              <a:t>ผลจากการแก้ไขทำให้ข้อมูลแต่ละวันของ Indices กลับมาตรงตามที่ควรจะเป็นอีกครั้ง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75" y="1438100"/>
            <a:ext cx="3976949" cy="33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ปัญหาต่างๆที่พบในการทำงานและการแก้ไข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การทดสอบโดยใช้ Unittest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Unittest คือโปรแกรมสำหรับตรวจสอบการทำงานของตัว Method ใน Class นั้นๆ ว่าทำงานได้ถูกต้องหรือไม่ หากเรากำหนด Input และ Output แล้ว ค่า input ที่เข้าไปคิดใน Method จะได้ผลลัพธ์ตรงกับ Output ที่เราตั้งไว้หรือไม่ โดยในที่นี้จะแบ่งการ test ออกเป็น 4 ส่วนหลักๆคือ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ส่วนของข้อมูลที่ใช้สำหรับ real time plot และ average plot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ส่วนของการทำงานของ GUI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ส่วนของการสร้างไฟล์ Json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th" sz="1800"/>
              <a:t>ส่วนของการสร้าง Indices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การทดสอบโดยใช้ Unittest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76746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ในส่วนของ real time plot และ average plot นั้นแบ่งออกเป็น 7 tests ย่อยๆได้ดังนี้ 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ทดสอบการอ่าน measurement key จากไฟล์ netCDF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ทดสอบการอ่านค่าเวลาจากไฟล์ netCDF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ทดสอบการเก็บค่า longname ของ measurement key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ทดสอบการอ่านค่าของ latitude และ longitude ของไฟล์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ทดสอบการอ่านช่วงเวลาที่จะนำมาใช้เฉลี่ยข้อมูล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ทดสอบการเฉลี่ยข้อมูลเป็นรายเดือนโดยตรวจสอบจากจำนวนเดือนที่ได้มา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/>
              <a:t>ทดสอบการเฉลี่ยข้อมูลรายเดือนตามช่วงเวลาที่ได้รับมา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481625" y="2202350"/>
            <a:ext cx="2327700" cy="23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ผลการทดสอบและเวลาที่ใช้ไปทั้งหมดในการทดสอบ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00" y="1564324"/>
            <a:ext cx="5639575" cy="28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การทดสอบโดยใช้ Unittest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การทดสอบโดยใช้ Unittest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t="24132" r="37679" b="26445"/>
          <a:stretch/>
        </p:blipFill>
        <p:spPr>
          <a:xfrm>
            <a:off x="230725" y="1336350"/>
            <a:ext cx="7276649" cy="32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บรรณานุกรม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684875" y="1537450"/>
            <a:ext cx="6135900" cy="30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461250" y="1327350"/>
            <a:ext cx="82326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 dirty="0"/>
              <a:t>ภาพ Matplotlib http://javarevisited.blogspot.com/2014/12/how-to-read-write-json-string-to-file.html#axzz4gK6aI6NY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 dirty="0"/>
              <a:t>ภาพ Json http://javarevisited.blogspot.com/2014/12/how-to-read-write-json-string-to-file.html#axzz4gK6aI6NY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 dirty="0"/>
              <a:t>ภาพ netCDF https://clas-pages.uncc.edu/techne/netcdf/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 dirty="0"/>
              <a:t>ภาพ PyQt https://en.wikipedia.org/wiki/PyQt</a:t>
            </a:r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h" sz="1800" dirty="0"/>
              <a:t>ภาพ NumPy https://bids.berkeley.edu/research/numpy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425" y="634525"/>
            <a:ext cx="1946824" cy="13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2993450" y="2365250"/>
            <a:ext cx="1805400" cy="1033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Control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th" dirty="0" smtClean="0"/>
              <a:t>&amp; </a:t>
            </a:r>
            <a:r>
              <a:rPr lang="th" dirty="0"/>
              <a:t>calculate</a:t>
            </a:r>
          </a:p>
        </p:txBody>
      </p:sp>
      <p:sp>
        <p:nvSpPr>
          <p:cNvPr id="222" name="Shape 222"/>
          <p:cNvSpPr/>
          <p:nvPr/>
        </p:nvSpPr>
        <p:spPr>
          <a:xfrm>
            <a:off x="6115550" y="2786775"/>
            <a:ext cx="1946700" cy="10335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Plot : Map &amp; Graph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425" y="3748971"/>
            <a:ext cx="1550243" cy="10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3489239" y="4608148"/>
            <a:ext cx="1989822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200" dirty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http://</a:t>
            </a:r>
            <a:r>
              <a:rPr lang="th" sz="1200" dirty="0" smtClean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itecsoftware.com/wp-content/uploads/</a:t>
            </a:r>
            <a:endParaRPr lang="en-US" sz="1200" dirty="0" smtClean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th" sz="1200" dirty="0" smtClean="0">
                <a:latin typeface="Angsana New" panose="02020603050405020304" pitchFamily="18" charset="-34"/>
                <a:ea typeface="Times New Roman"/>
                <a:cs typeface="Angsana New" panose="02020603050405020304" pitchFamily="18" charset="-34"/>
                <a:sym typeface="Times New Roman"/>
              </a:rPr>
              <a:t>2009/09/json-extension-linux.jpg</a:t>
            </a:r>
            <a:endParaRPr lang="th" sz="1200" dirty="0">
              <a:latin typeface="Angsana New" panose="02020603050405020304" pitchFamily="18" charset="-34"/>
              <a:ea typeface="Times New Roman"/>
              <a:cs typeface="Angsana New" panose="02020603050405020304" pitchFamily="18" charset="-34"/>
              <a:sym typeface="Times New Roman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900" y="3516174"/>
            <a:ext cx="992849" cy="992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Shape 227"/>
          <p:cNvCxnSpPr/>
          <p:nvPr/>
        </p:nvCxnSpPr>
        <p:spPr>
          <a:xfrm rot="10800000" flipH="1">
            <a:off x="2236549" y="3349899"/>
            <a:ext cx="756900" cy="261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8" name="Shape 228"/>
          <p:cNvCxnSpPr>
            <a:endCxn id="221" idx="2"/>
          </p:cNvCxnSpPr>
          <p:nvPr/>
        </p:nvCxnSpPr>
        <p:spPr>
          <a:xfrm rot="10800000">
            <a:off x="3896150" y="3398750"/>
            <a:ext cx="249600" cy="485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4877250" y="3112225"/>
            <a:ext cx="1162200" cy="191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 rot="10800000">
            <a:off x="4951250" y="2882075"/>
            <a:ext cx="986100" cy="14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1" name="Shape 231"/>
          <p:cNvSpPr txBox="1"/>
          <p:nvPr/>
        </p:nvSpPr>
        <p:spPr>
          <a:xfrm>
            <a:off x="1876875" y="3094175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dirty="0"/>
              <a:t>netCDF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209150" y="3528050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json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235675" y="2599475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dirty="0"/>
              <a:t>map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949425" y="3199275"/>
            <a:ext cx="9861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2D array</a:t>
            </a:r>
          </a:p>
        </p:txBody>
      </p:sp>
      <p:cxnSp>
        <p:nvCxnSpPr>
          <p:cNvPr id="235" name="Shape 235"/>
          <p:cNvCxnSpPr/>
          <p:nvPr/>
        </p:nvCxnSpPr>
        <p:spPr>
          <a:xfrm flipH="1">
            <a:off x="4169450" y="1732275"/>
            <a:ext cx="629400" cy="46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4371375" y="1888800"/>
            <a:ext cx="510900" cy="403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7" name="Shape 237"/>
          <p:cNvSpPr txBox="1"/>
          <p:nvPr/>
        </p:nvSpPr>
        <p:spPr>
          <a:xfrm>
            <a:off x="4615950" y="1989275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map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896150" y="1635525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/>
              <a:t>Button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5621475" y="267600"/>
            <a:ext cx="807600" cy="37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 b="1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22" name="Shape 226"/>
          <p:cNvSpPr txBox="1"/>
          <p:nvPr/>
        </p:nvSpPr>
        <p:spPr>
          <a:xfrm>
            <a:off x="1072770" y="4590900"/>
            <a:ext cx="1804131" cy="4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200" dirty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https://</a:t>
            </a:r>
            <a:r>
              <a:rPr lang="th" sz="1200" dirty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cdn1.iconfinder.com/data/icons</a:t>
            </a:r>
            <a:r>
              <a:rPr lang="th" sz="12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/</a:t>
            </a:r>
            <a:endParaRPr lang="en-US" sz="1200" dirty="0" smtClean="0">
              <a:latin typeface="Angsana New" panose="02020603050405020304" pitchFamily="18" charset="-34"/>
              <a:cs typeface="Angsana New" panose="02020603050405020304" pitchFamily="18" charset="-34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th" sz="1200" dirty="0" smtClean="0">
                <a:latin typeface="Angsana New" panose="02020603050405020304" pitchFamily="18" charset="-34"/>
                <a:cs typeface="Angsana New" panose="02020603050405020304" pitchFamily="18" charset="-34"/>
                <a:sym typeface="Times New Roman"/>
              </a:rPr>
              <a:t>file-format-set/64/2803-512.png</a:t>
            </a:r>
            <a:endParaRPr lang="th" sz="1200" dirty="0">
              <a:latin typeface="Angsana New" panose="02020603050405020304" pitchFamily="18" charset="-34"/>
              <a:cs typeface="Angsana New" panose="02020603050405020304" pitchFamily="18" charset="-34"/>
              <a:sym typeface="Times New Roman"/>
            </a:endParaRPr>
          </a:p>
        </p:txBody>
      </p:sp>
      <p:sp>
        <p:nvSpPr>
          <p:cNvPr id="23" name="Shape 21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2400" dirty="0" smtClean="0"/>
              <a:t>Pattern</a:t>
            </a:r>
            <a:endParaRPr lang="th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2400"/>
              <a:t>การทำงานเบื้องต้นของโปรแกรม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64875" y="1425175"/>
            <a:ext cx="7837500" cy="31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h"/>
              <a:t>สามารถเลือก netCDF file ที่เราต้องการ plot ได้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สามารถเลือกค่า Measurement ที่เราต้องการ plot ได้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สามารถเลือก time series หรือช่วงเวลาในการ plot ได้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สามารถเลือกความละเอียดหรือตำแหน่งที่ต้องการ plot ได้</a:t>
            </a:r>
          </a:p>
          <a:p>
            <a:pPr marL="457200" lvl="0" indent="-228600" rtl="0">
              <a:spcBef>
                <a:spcPts val="0"/>
              </a:spcBef>
            </a:pPr>
            <a:r>
              <a:rPr lang="th"/>
              <a:t>สามารถเลือก Indices ในการ plot map และ graph ได้</a:t>
            </a:r>
          </a:p>
          <a:p>
            <a:pPr marL="457200" lvl="0" indent="-228600">
              <a:spcBef>
                <a:spcPts val="0"/>
              </a:spcBef>
            </a:pPr>
            <a:r>
              <a:rPr lang="th"/>
              <a:t>สามารถอ่านข้อมูลจาก Json file มา plot ได้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5575625" y="1533300"/>
            <a:ext cx="2974200" cy="295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" sz="1800"/>
              <a:t>เมื่อเปิดโปรแกรมมา ข้อมูลจะถูก set default ไว้เพื่อโชว์ข้อมูลจากไฟล์ json ขั้นแรกให้คลิกที่ open เพื่อเปิดหน้าจอสำหรับเลือกไฟล์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2400"/>
              <a:t>การเลือกไฟล์ netCDF สำหรับใช้ plot 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50" y="1533300"/>
            <a:ext cx="4435644" cy="31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369850" y="2076925"/>
            <a:ext cx="368100" cy="23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5" y="1275550"/>
            <a:ext cx="5673074" cy="30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body" idx="4294967295"/>
          </p:nvPr>
        </p:nvSpPr>
        <p:spPr>
          <a:xfrm>
            <a:off x="6169800" y="1324200"/>
            <a:ext cx="2974200" cy="295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 dirty="0"/>
              <a:t>เลือกไฟล์ที่ต้องการ ในที่นี้จะเลือกเป็น </a:t>
            </a:r>
            <a:endParaRPr lang="en-US" sz="1800" dirty="0" smtClean="0"/>
          </a:p>
          <a:p>
            <a:pPr lvl="0" rtl="0">
              <a:spcBef>
                <a:spcPts val="0"/>
              </a:spcBef>
              <a:buNone/>
            </a:pPr>
            <a:r>
              <a:rPr lang="th" sz="1800" dirty="0" smtClean="0"/>
              <a:t>_</a:t>
            </a:r>
            <a:r>
              <a:rPr lang="th" sz="1800" dirty="0"/>
              <a:t>grib2netcdf-Lh8Vbr.nc แล้วจากนั้นคลิก Open </a:t>
            </a:r>
          </a:p>
        </p:txBody>
      </p:sp>
      <p:sp>
        <p:nvSpPr>
          <p:cNvPr id="260" name="Shape 260"/>
          <p:cNvSpPr/>
          <p:nvPr/>
        </p:nvSpPr>
        <p:spPr>
          <a:xfrm rot="-7476571">
            <a:off x="4969731" y="4321034"/>
            <a:ext cx="368146" cy="23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85" y="892100"/>
            <a:ext cx="5210074" cy="36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body" idx="4294967295"/>
          </p:nvPr>
        </p:nvSpPr>
        <p:spPr>
          <a:xfrm>
            <a:off x="5965900" y="1439875"/>
            <a:ext cx="2606700" cy="290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" sz="1800"/>
              <a:t>จะเข้าสู่หน้าจอการเลือก Measurement และ ส่วนประกอบอื่นๆของการ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2059</Words>
  <Application>Microsoft Office PowerPoint</Application>
  <PresentationFormat>On-screen Show (16:9)</PresentationFormat>
  <Paragraphs>148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Oswald</vt:lpstr>
      <vt:lpstr>Angsana New</vt:lpstr>
      <vt:lpstr>Roboto Condensed</vt:lpstr>
      <vt:lpstr>Times New Roman</vt:lpstr>
      <vt:lpstr>Arial</vt:lpstr>
      <vt:lpstr>Roboto Condensed Light</vt:lpstr>
      <vt:lpstr>Arvo</vt:lpstr>
      <vt:lpstr>Salerio template</vt:lpstr>
      <vt:lpstr>Climate Change Project</vt:lpstr>
      <vt:lpstr>Climate Change คืออะไร??</vt:lpstr>
      <vt:lpstr>ที่มาและความสำคัญของ Project</vt:lpstr>
      <vt:lpstr>องค์ประกอบของโปรแกรม</vt:lpstr>
      <vt:lpstr>Pattern</vt:lpstr>
      <vt:lpstr>การทำงานเบื้องต้นของโปรแกรม</vt:lpstr>
      <vt:lpstr>การเลือกไฟล์ netCDF สำหรับใช้ plot </vt:lpstr>
      <vt:lpstr>PowerPoint Presentation</vt:lpstr>
      <vt:lpstr>PowerPoint Presentation</vt:lpstr>
      <vt:lpstr>การเลือก Measurement ที่ต้องการ plot </vt:lpstr>
      <vt:lpstr>การเลือกองค์ประกอบเพิ่มเติมสำหรับการ plot</vt:lpstr>
      <vt:lpstr>PowerPoint Presentation</vt:lpstr>
      <vt:lpstr>PowerPoint Presentation</vt:lpstr>
      <vt:lpstr>การเลือก plot indice ต่างๆจากไฟล์ Json</vt:lpstr>
      <vt:lpstr>การเลือก plot indice ต่างๆจากไฟล์ Json</vt:lpstr>
      <vt:lpstr>การ plot indices แบบ Graph</vt:lpstr>
      <vt:lpstr>การ plot indices แบบ Graph</vt:lpstr>
      <vt:lpstr>การ plot indices แบบ Graph</vt:lpstr>
      <vt:lpstr>การ plot indices แบบ Graph</vt:lpstr>
      <vt:lpstr>การ plot indices แบบ Graph</vt:lpstr>
      <vt:lpstr>การ plot indices แบบ Graph</vt:lpstr>
      <vt:lpstr>การ plot indices แบบ Map</vt:lpstr>
      <vt:lpstr>การ plot indices แบบ Map</vt:lpstr>
      <vt:lpstr>การ plot indices แบบ Map</vt:lpstr>
      <vt:lpstr>การ plot indices แบบ Map</vt:lpstr>
      <vt:lpstr>การ plot indices แบบ Map</vt:lpstr>
      <vt:lpstr>การ plot indices แบบ Map</vt:lpstr>
      <vt:lpstr>การเปรียบเทียบข้อมูล</vt:lpstr>
      <vt:lpstr>RClimDex</vt:lpstr>
      <vt:lpstr>RClimDex</vt:lpstr>
      <vt:lpstr>R10mm</vt:lpstr>
      <vt:lpstr>R20mm</vt:lpstr>
      <vt:lpstr>Icclim &amp; Panoply</vt:lpstr>
      <vt:lpstr>Icclim &amp; Panoply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ปัญหาต่างๆที่พบในการทำงานและการแก้ไข</vt:lpstr>
      <vt:lpstr>การทดสอบโดยใช้ Unittest</vt:lpstr>
      <vt:lpstr>การทดสอบโดยใช้ Unittest</vt:lpstr>
      <vt:lpstr>การทดสอบโดยใช้ Unittest</vt:lpstr>
      <vt:lpstr>การทดสอบโดยใช้ Unittest</vt:lpstr>
      <vt:lpstr>บรรณานุกรม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Project</dc:title>
  <dc:creator>เจษฎากร จิรเพิ่มพูนทรัพย์</dc:creator>
  <cp:lastModifiedBy>เจษฎากร จิรเพิ่มพูนทรัพย์</cp:lastModifiedBy>
  <cp:revision>13</cp:revision>
  <dcterms:modified xsi:type="dcterms:W3CDTF">2017-05-08T10:14:22Z</dcterms:modified>
</cp:coreProperties>
</file>